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6"/>
  </p:notesMasterIdLst>
  <p:sldIdLst>
    <p:sldId id="256" r:id="rId2"/>
    <p:sldId id="261" r:id="rId3"/>
    <p:sldId id="257" r:id="rId4"/>
    <p:sldId id="263" r:id="rId5"/>
    <p:sldId id="264" r:id="rId6"/>
    <p:sldId id="270" r:id="rId7"/>
    <p:sldId id="265" r:id="rId8"/>
    <p:sldId id="258" r:id="rId9"/>
    <p:sldId id="259" r:id="rId10"/>
    <p:sldId id="260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FA10042-44E2-4C9B-A027-0D48D23E3633}" type="datetimeFigureOut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C44DB94-4146-4F0B-B2E7-38916ACD13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7D7BFB-6A7D-41D3-B6B3-77D50EB1A5D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4E4E52-9BD1-4563-BCE1-5EB858109DAF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E73E9C-9446-47E2-952E-1B654B95F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8A6C-014A-4353-9EE6-1677127B3943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DDFE2-A3F2-48B9-B655-8256FE73F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A14F6-6D8A-4F92-936E-D6A9CC8B0C21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AA8BF-081C-443D-8205-B25B7879C8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B6927-A495-40C8-8CCF-E91A8A1EC0E7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159AA-7DB4-472E-995B-49417B1E3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1678A8-5BDC-4C48-89CC-4AB51F4A1CFF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93A742-59D1-4689-A9A3-845FED634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54519-C228-449D-BC92-7AA747FD7194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6A921-1055-4D00-BD23-54D7B8F89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BFD831-A332-4786-8D6B-E7B7F7E78CAF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417A4C3-BF48-4B87-A55F-691AB4B0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BE96-3482-4022-920C-883162F4BB6A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17ED-5679-4EA3-A500-8F1664A01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010383-2ECE-45BF-B3E3-FC3E2E8CD074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59D879-82D0-45E4-A213-8E59988D8B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C6F431-E12B-4A6B-843A-BB91B8D99301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5C49C3-AF0A-4942-9EE9-665D0CD4B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BB312B-BF2D-49F5-B4F7-39F3B2B67BF3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0ED1C3-1C3F-4886-9C45-02780E011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7CF171C-7099-4C2B-B8DF-945ECF759AC2}" type="datetime1">
              <a:rPr lang="ru-RU"/>
              <a:pPr>
                <a:defRPr/>
              </a:pPr>
              <a:t>09.04.2011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5A788"/>
                </a:solidFill>
                <a:latin typeface="Corbel" pitchFamily="34" charset="0"/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9BB4A1-03DB-4BA8-89A9-0EDECE221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6" r:id="rId5"/>
    <p:sldLayoutId id="2147483741" r:id="rId6"/>
    <p:sldLayoutId id="2147483747" r:id="rId7"/>
    <p:sldLayoutId id="2147483748" r:id="rId8"/>
    <p:sldLayoutId id="2147483749" r:id="rId9"/>
    <p:sldLayoutId id="2147483740" r:id="rId10"/>
    <p:sldLayoutId id="214748373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34258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Об участии предприятий  ЗАО «ФАРМ-ЦЕНТР» в программе ВОЗ по </a:t>
            </a:r>
            <a:r>
              <a:rPr lang="ru-RU" sz="31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преквалификации</a:t>
            </a:r>
            <a:r>
              <a:rPr lang="ru-RU" sz="3100" b="1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  предприятий производящих  препараты для лечения малярии, туберкулеза, </a:t>
            </a:r>
            <a:r>
              <a:rPr lang="ru-RU" sz="3100" b="1" dirty="0" err="1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СПИДа</a:t>
            </a:r>
            <a:r>
              <a:rPr lang="ru-RU" sz="3100" dirty="0" smtClean="0">
                <a:solidFill>
                  <a:schemeClr val="accent6">
                    <a:lumMod val="75000"/>
                  </a:schemeClr>
                </a:solidFill>
                <a:effectLst/>
                <a:latin typeface="Verdana" pitchFamily="34" charset="0"/>
              </a:rPr>
              <a:t> ___________</a:t>
            </a: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Verdana" pitchFamily="34" charset="0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Verdana" pitchFamily="34" charset="0"/>
              </a:rPr>
            </a:br>
            <a:endParaRPr lang="ru-RU" b="1" dirty="0">
              <a:solidFill>
                <a:schemeClr val="tx2">
                  <a:satMod val="130000"/>
                </a:schemeClr>
              </a:solidFill>
              <a:latin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786188"/>
            <a:ext cx="7358087" cy="2357456"/>
          </a:xfrm>
        </p:spPr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Соттаева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Мадина Магометовна 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начальник отдела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GMP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качества 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Управляющей компании ЗАО «ФАРМ-ЕНТР»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(ОАО «Синтез»,ОАО «Биохимик»,  ЗАО «Биоком»)</a:t>
            </a:r>
          </a:p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Апрель 2011 г.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3180C-B097-470D-B485-DE1F0577FD3E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body" idx="4294967295"/>
          </p:nvPr>
        </p:nvSpPr>
        <p:spPr>
          <a:xfrm>
            <a:off x="2000232" y="428604"/>
            <a:ext cx="6934218" cy="5819796"/>
          </a:xfrm>
          <a:noFill/>
        </p:spPr>
        <p:txBody>
          <a:bodyPr/>
          <a:lstStyle/>
          <a:p>
            <a:pPr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363915"/>
            <a:ext cx="764386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В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</a:rPr>
              <a:t>езультате переговоров  </a:t>
            </a:r>
            <a:r>
              <a:rPr lang="ru-RU" sz="2800" dirty="0" smtClean="0">
                <a:latin typeface="Times New Roman" pitchFamily="18" charset="0"/>
              </a:rPr>
              <a:t>с одним из докладчиков  форума  </a:t>
            </a:r>
            <a:r>
              <a:rPr lang="ru-RU" sz="2800" b="1" dirty="0" smtClean="0">
                <a:latin typeface="Times New Roman" pitchFamily="18" charset="0"/>
              </a:rPr>
              <a:t>Патриком </a:t>
            </a:r>
            <a:r>
              <a:rPr lang="ru-RU" sz="2800" b="1" dirty="0" err="1" smtClean="0">
                <a:latin typeface="Times New Roman" pitchFamily="18" charset="0"/>
              </a:rPr>
              <a:t>Люкулей</a:t>
            </a:r>
            <a:r>
              <a:rPr lang="ru-RU" sz="2800" b="1" dirty="0" smtClean="0">
                <a:latin typeface="Times New Roman" pitchFamily="18" charset="0"/>
              </a:rPr>
              <a:t>, Директором </a:t>
            </a:r>
            <a:r>
              <a:rPr lang="ru-RU" sz="2800" dirty="0" smtClean="0">
                <a:latin typeface="Times New Roman" pitchFamily="18" charset="0"/>
              </a:rPr>
              <a:t>программы "Продвижение качества лекарственных средств (PQM)"</a:t>
            </a:r>
            <a:r>
              <a:rPr lang="ru-RU" sz="2800" b="1" dirty="0" smtClean="0">
                <a:latin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</a:rPr>
              <a:t>м </a:t>
            </a:r>
            <a:r>
              <a:rPr lang="ru-RU" sz="2800" dirty="0" smtClean="0">
                <a:latin typeface="Times New Roman" pitchFamily="18" charset="0"/>
              </a:rPr>
              <a:t>была предложена помощь в подготовке </a:t>
            </a:r>
            <a:r>
              <a:rPr lang="ru-RU" sz="2800" dirty="0" smtClean="0">
                <a:latin typeface="Times New Roman" pitchFamily="18" charset="0"/>
              </a:rPr>
              <a:t>досье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Курганскому  комбинату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ОАО «Синтез»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производящего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препараты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левофлоксацин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канамицин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Координатором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всей работы был сотрудник USP Кирилл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Буримский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В августе 2009 года состоялся визит сотрудников USP на ОАО «Синтез» (г. Курган). </a:t>
            </a:r>
          </a:p>
          <a:p>
            <a:pPr algn="just"/>
            <a:endParaRPr lang="ru-RU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857232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solidFill>
                  <a:schemeClr val="accent6">
                    <a:lumMod val="75000"/>
                  </a:schemeClr>
                </a:solidFill>
              </a:rPr>
              <a:t>Этапы прохождения </a:t>
            </a:r>
            <a:r>
              <a:rPr lang="ru-RU" sz="3600" u="sng" dirty="0" err="1" smtClean="0">
                <a:solidFill>
                  <a:schemeClr val="accent6">
                    <a:lumMod val="75000"/>
                  </a:schemeClr>
                </a:solidFill>
              </a:rPr>
              <a:t>преквалификации</a:t>
            </a:r>
            <a:endParaRPr lang="ru-RU" sz="36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>
          <a:xfrm>
            <a:off x="928662" y="1000108"/>
            <a:ext cx="8005788" cy="524829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2009 год - проведен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</a:rPr>
              <a:t>аудит производственных цехов </a:t>
            </a:r>
            <a:r>
              <a:rPr lang="ru-RU" sz="2800" dirty="0" smtClean="0">
                <a:latin typeface="Times New Roman" pitchFamily="18" charset="0"/>
              </a:rPr>
              <a:t>ОАО «Синтез» </a:t>
            </a:r>
            <a:r>
              <a:rPr lang="ru-RU" sz="2800" dirty="0" smtClean="0">
                <a:latin typeface="Times New Roman" pitchFamily="18" charset="0"/>
              </a:rPr>
              <a:t>(по выпуску </a:t>
            </a:r>
            <a:r>
              <a:rPr lang="ru-RU" sz="2800" dirty="0" err="1" smtClean="0">
                <a:latin typeface="Times New Roman" pitchFamily="18" charset="0"/>
              </a:rPr>
              <a:t>канамицина</a:t>
            </a:r>
            <a:r>
              <a:rPr lang="ru-RU" sz="2800" dirty="0" smtClean="0">
                <a:latin typeface="Times New Roman" pitchFamily="18" charset="0"/>
              </a:rPr>
              <a:t> и </a:t>
            </a:r>
            <a:r>
              <a:rPr lang="ru-RU" sz="2800" dirty="0" err="1" smtClean="0">
                <a:latin typeface="Times New Roman" pitchFamily="18" charset="0"/>
              </a:rPr>
              <a:t>леквофлоксацина</a:t>
            </a:r>
            <a:r>
              <a:rPr lang="ru-RU" sz="2800" dirty="0" smtClean="0">
                <a:latin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</a:rPr>
              <a:t> системы управления качеством ОАО «Синтез». </a:t>
            </a:r>
          </a:p>
          <a:p>
            <a:pPr algn="just">
              <a:lnSpc>
                <a:spcPct val="80000"/>
              </a:lnSpc>
            </a:pPr>
            <a:endParaRPr lang="ru-RU" sz="2800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Аудит проводили сотрудники  программы Фармакопеи США "Продвижение качества лекарственных средств (PQM)"  – Эдвин Толедо и Кирилл </a:t>
            </a:r>
            <a:r>
              <a:rPr lang="ru-RU" sz="2800" dirty="0" err="1" smtClean="0">
                <a:latin typeface="Times New Roman" pitchFamily="18" charset="0"/>
              </a:rPr>
              <a:t>Буримский</a:t>
            </a:r>
            <a:r>
              <a:rPr lang="ru-RU" sz="2800" dirty="0" smtClean="0">
                <a:latin typeface="Times New Roman" pitchFamily="18" charset="0"/>
              </a:rPr>
              <a:t>.  </a:t>
            </a:r>
          </a:p>
          <a:p>
            <a:pPr algn="just">
              <a:lnSpc>
                <a:spcPct val="80000"/>
              </a:lnSpc>
            </a:pPr>
            <a:endParaRPr lang="ru-RU" sz="2800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</a:rPr>
              <a:t>оставлен акт по результатам аудита </a:t>
            </a:r>
            <a:r>
              <a:rPr lang="ru-RU" sz="2800" dirty="0" smtClean="0">
                <a:latin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</a:rPr>
              <a:t>даны </a:t>
            </a:r>
            <a:r>
              <a:rPr lang="ru-RU" sz="2800" dirty="0" smtClean="0">
                <a:latin typeface="Times New Roman" pitchFamily="18" charset="0"/>
              </a:rPr>
              <a:t>рекомендации. На </a:t>
            </a:r>
            <a:r>
              <a:rPr lang="ru-RU" sz="2800" dirty="0" smtClean="0">
                <a:latin typeface="Times New Roman" pitchFamily="18" charset="0"/>
              </a:rPr>
              <a:t>рекомендациях выданных нам подробнее остановиться мой содокладчик.</a:t>
            </a:r>
            <a:endParaRPr lang="ru-RU" sz="2800" dirty="0" smtClean="0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F9CC03-C45D-4B72-8E50-17B396EA9627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00100" y="274638"/>
            <a:ext cx="8143900" cy="654032"/>
          </a:xfrm>
        </p:spPr>
        <p:txBody>
          <a:bodyPr>
            <a:normAutofit/>
          </a:bodyPr>
          <a:lstStyle/>
          <a:p>
            <a:r>
              <a:rPr lang="ru-RU" sz="3600" u="sng" dirty="0" smtClean="0">
                <a:solidFill>
                  <a:schemeClr val="accent6">
                    <a:lumMod val="75000"/>
                  </a:schemeClr>
                </a:solidFill>
              </a:rPr>
              <a:t>Этапы прохождения </a:t>
            </a:r>
            <a:r>
              <a:rPr lang="ru-RU" sz="3600" u="sng" dirty="0" err="1" smtClean="0">
                <a:solidFill>
                  <a:schemeClr val="accent6">
                    <a:lumMod val="75000"/>
                  </a:schemeClr>
                </a:solidFill>
              </a:rPr>
              <a:t>преквалификации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>
          <a:xfrm>
            <a:off x="1071538" y="1071546"/>
            <a:ext cx="7862912" cy="542928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endParaRPr lang="ru-RU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Ф</a:t>
            </a:r>
            <a:r>
              <a:rPr lang="ru-RU" dirty="0" smtClean="0">
                <a:latin typeface="Times New Roman" pitchFamily="18" charset="0"/>
              </a:rPr>
              <a:t>евраль  </a:t>
            </a:r>
            <a:r>
              <a:rPr lang="ru-RU" dirty="0" smtClean="0">
                <a:latin typeface="Times New Roman" pitchFamily="18" charset="0"/>
              </a:rPr>
              <a:t>2010 года 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аудит поставщиков </a:t>
            </a:r>
            <a:r>
              <a:rPr lang="ru-RU" dirty="0" smtClean="0">
                <a:latin typeface="Times New Roman" pitchFamily="18" charset="0"/>
              </a:rPr>
              <a:t>активных фармацевтических субстанций </a:t>
            </a:r>
            <a:r>
              <a:rPr lang="ru-RU" dirty="0" smtClean="0">
                <a:latin typeface="Times New Roman" pitchFamily="18" charset="0"/>
              </a:rPr>
              <a:t>в Китайской Народной республике, </a:t>
            </a:r>
          </a:p>
          <a:p>
            <a:pPr algn="just">
              <a:lnSpc>
                <a:spcPct val="80000"/>
              </a:lnSpc>
              <a:buNone/>
            </a:pPr>
            <a:endParaRPr lang="ru-RU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 Это была стандартная процедура аудита: мы посмотрели всю производственную цепочку, инженерные системы, склады и систему качества на предприятиях. Документы по производству, по валидации и отчеты по качеству продукта. </a:t>
            </a: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B24-2C98-44D7-955D-16B4B8791C74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CD0DE-0695-4A56-AEF0-D47B0102C5AA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>
          <a:xfrm>
            <a:off x="928662" y="142853"/>
            <a:ext cx="8005788" cy="6357981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</a:rPr>
              <a:t>И наконец мне хочется отметить тот факт, что на всем пути от самого начала до сегодняшнего дня огромную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техническую, информационную и консультационную поддержку</a:t>
            </a:r>
            <a:r>
              <a:rPr lang="ru-RU" dirty="0" smtClean="0">
                <a:latin typeface="Times New Roman" pitchFamily="18" charset="0"/>
              </a:rPr>
              <a:t> нам оказывают  представители   программы Фармакопеи США "Продвижение качества лекарственных средств (PQM)"  </a:t>
            </a:r>
            <a:r>
              <a:rPr lang="en-US" dirty="0" smtClean="0">
                <a:latin typeface="Times New Roman" pitchFamily="18" charset="0"/>
              </a:rPr>
              <a:t>US Pharmacopeia</a:t>
            </a:r>
            <a:r>
              <a:rPr lang="ru-RU" dirty="0" smtClean="0">
                <a:latin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</a:rPr>
              <a:t>И конкретно поблагодарить:</a:t>
            </a: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</a:rPr>
              <a:t>   г-на </a:t>
            </a:r>
            <a:r>
              <a:rPr lang="ru-RU" sz="2800" b="1" dirty="0" err="1" smtClean="0">
                <a:latin typeface="Times New Roman" pitchFamily="18" charset="0"/>
              </a:rPr>
              <a:t>Буримкого</a:t>
            </a:r>
            <a:r>
              <a:rPr lang="ru-RU" sz="2800" b="1" dirty="0" smtClean="0">
                <a:latin typeface="Times New Roman" pitchFamily="18" charset="0"/>
              </a:rPr>
              <a:t> Кирилла,</a:t>
            </a: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</a:rPr>
              <a:t>   г-на </a:t>
            </a:r>
            <a:r>
              <a:rPr lang="ru-RU" sz="2800" b="1" dirty="0" err="1" smtClean="0">
                <a:latin typeface="Times New Roman" pitchFamily="18" charset="0"/>
              </a:rPr>
              <a:t>Таледо</a:t>
            </a:r>
            <a:r>
              <a:rPr lang="ru-RU" sz="2800" b="1" dirty="0" smtClean="0">
                <a:latin typeface="Times New Roman" pitchFamily="18" charset="0"/>
              </a:rPr>
              <a:t> Эдвина,</a:t>
            </a:r>
          </a:p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</a:rPr>
              <a:t>   г-жу </a:t>
            </a:r>
            <a:r>
              <a:rPr lang="ru-RU" sz="2800" b="1" dirty="0" err="1" smtClean="0">
                <a:latin typeface="Times New Roman" pitchFamily="18" charset="0"/>
              </a:rPr>
              <a:t>Дмитренок</a:t>
            </a:r>
            <a:r>
              <a:rPr lang="ru-RU" sz="2800" b="1" dirty="0" smtClean="0">
                <a:latin typeface="Times New Roman" pitchFamily="18" charset="0"/>
              </a:rPr>
              <a:t> Оксану. </a:t>
            </a:r>
          </a:p>
          <a:p>
            <a:pPr algn="just"/>
            <a:endParaRPr lang="ru-RU" dirty="0" smtClean="0">
              <a:latin typeface="Times New Roman" pitchFamily="18" charset="0"/>
            </a:endParaRP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912" cy="4800600"/>
          </a:xfrm>
        </p:spPr>
        <p:txBody>
          <a:bodyPr/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5400" b="1" u="sng" dirty="0" smtClean="0">
                <a:solidFill>
                  <a:schemeClr val="accent6">
                    <a:lumMod val="75000"/>
                  </a:schemeClr>
                </a:solidFill>
              </a:rPr>
              <a:t>Благодарю за внимание!</a:t>
            </a:r>
            <a:endParaRPr lang="ru-RU" sz="54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159AA-7DB4-472E-995B-49417B1E364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1071538" y="285728"/>
            <a:ext cx="7862912" cy="628654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800" dirty="0" smtClean="0"/>
              <a:t> </a:t>
            </a:r>
            <a:r>
              <a:rPr lang="ru-RU" dirty="0" smtClean="0">
                <a:latin typeface="Times New Roman" pitchFamily="18" charset="0"/>
              </a:rPr>
              <a:t>Я представляю Управляющую компанию ЗАО «ФАРМ-ЦЕНТР», в состав которой входят три фармацевтических предприятия, выпускающих практически весь спектр готовых лекарственных </a:t>
            </a:r>
            <a:r>
              <a:rPr lang="ru-RU" dirty="0" smtClean="0">
                <a:latin typeface="Times New Roman" pitchFamily="18" charset="0"/>
              </a:rPr>
              <a:t>средств</a:t>
            </a:r>
            <a:endParaRPr lang="ru-RU" sz="2400" dirty="0" smtClean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 Два предприятия  ЗАО «ФАРМ-ЦЕНТР» участвуют в программе </a:t>
            </a:r>
            <a:r>
              <a:rPr lang="ru-RU" dirty="0" err="1" smtClean="0">
                <a:latin typeface="Times New Roman" pitchFamily="18" charset="0"/>
              </a:rPr>
              <a:t>преквалификации</a:t>
            </a:r>
            <a:r>
              <a:rPr lang="ru-RU" dirty="0" smtClean="0">
                <a:latin typeface="Times New Roman" pitchFamily="18" charset="0"/>
              </a:rPr>
              <a:t> ВОЗ - ОАО «Синтез», ЗАО «Биоком», но попали  предприятия в программу разными путями. </a:t>
            </a: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Times New Roman" pitchFamily="18" charset="0"/>
              </a:rPr>
              <a:t>Партнером ЗАО «ФАРМ-ЦЕНТР» и предприятий является  компания СИА ИНТЕРНЕШНЛ  </a:t>
            </a:r>
            <a:r>
              <a:rPr lang="en-US" dirty="0" smtClean="0">
                <a:latin typeface="Times New Roman" pitchFamily="18" charset="0"/>
              </a:rPr>
              <a:t>LTD</a:t>
            </a:r>
            <a:r>
              <a:rPr lang="ru-RU" dirty="0" smtClean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65340C-9FF1-4D19-9C2B-80EA4C87EFFF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0"/>
            <a:ext cx="7499350" cy="428604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900" u="sng" dirty="0" smtClean="0">
                <a:solidFill>
                  <a:srgbClr val="35436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Как </a:t>
            </a:r>
            <a:r>
              <a:rPr lang="ru-RU" sz="3900" u="sng" dirty="0" smtClean="0">
                <a:solidFill>
                  <a:srgbClr val="35436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мы попали в программу.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14414" y="428605"/>
            <a:ext cx="7643866" cy="678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</a:rPr>
              <a:t>Т</a:t>
            </a:r>
            <a:r>
              <a:rPr lang="ru-RU" sz="3200" dirty="0" smtClean="0">
                <a:latin typeface="Times New Roman" pitchFamily="18" charset="0"/>
              </a:rPr>
              <a:t>рехстороннее  сотрудничество между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ЗАО «СИА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Интернешнл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Лтд» </a:t>
            </a:r>
            <a:r>
              <a:rPr lang="ru-RU" sz="3200" dirty="0" smtClean="0">
                <a:latin typeface="Times New Roman" pitchFamily="18" charset="0"/>
              </a:rPr>
              <a:t>и компанией EL</a:t>
            </a:r>
            <a:r>
              <a:rPr lang="en-US" sz="3200" dirty="0" err="1" smtClean="0">
                <a:latin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</a:rPr>
              <a:t> Lilly</a:t>
            </a:r>
            <a:r>
              <a:rPr lang="ru-RU" sz="3200" dirty="0" smtClean="0">
                <a:latin typeface="Times New Roman" pitchFamily="18" charset="0"/>
              </a:rPr>
              <a:t>  и </a:t>
            </a:r>
            <a:r>
              <a:rPr lang="ru-RU" sz="3200" dirty="0" smtClean="0">
                <a:latin typeface="Times New Roman" pitchFamily="18" charset="0"/>
              </a:rPr>
              <a:t>ЗАО “Биоком» - </a:t>
            </a:r>
            <a:r>
              <a:rPr lang="ru-RU" sz="3200" dirty="0" smtClean="0">
                <a:latin typeface="Times New Roman" pitchFamily="18" charset="0"/>
              </a:rPr>
              <a:t>производство противотуберкулезного препарата </a:t>
            </a:r>
            <a:r>
              <a:rPr lang="ru-RU" sz="3200" dirty="0" err="1" smtClean="0">
                <a:latin typeface="Times New Roman" pitchFamily="18" charset="0"/>
              </a:rPr>
              <a:t>Циклосерин</a:t>
            </a:r>
            <a:r>
              <a:rPr lang="ru-RU" sz="3200" dirty="0" smtClean="0">
                <a:latin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</a:rPr>
              <a:t> EL</a:t>
            </a:r>
            <a:r>
              <a:rPr lang="en-US" sz="3200" dirty="0" err="1" smtClean="0">
                <a:latin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</a:rPr>
              <a:t> Lilly</a:t>
            </a:r>
            <a:r>
              <a:rPr lang="ru-RU" sz="3200" dirty="0" smtClean="0">
                <a:latin typeface="Times New Roman" pitchFamily="18" charset="0"/>
              </a:rPr>
              <a:t> был поставщиком </a:t>
            </a:r>
            <a:r>
              <a:rPr lang="ru-RU" sz="3200" dirty="0" err="1" smtClean="0">
                <a:latin typeface="Times New Roman" pitchFamily="18" charset="0"/>
              </a:rPr>
              <a:t>Циклосерина</a:t>
            </a:r>
            <a:r>
              <a:rPr lang="ru-RU" sz="3200" dirty="0" smtClean="0">
                <a:latin typeface="Times New Roman" pitchFamily="18" charset="0"/>
              </a:rPr>
              <a:t> для ВОЗ  в течение более 30-ти лет. Инспекции ВОЗ на производство EL</a:t>
            </a:r>
            <a:r>
              <a:rPr lang="en-US" sz="3200" dirty="0" err="1" smtClean="0">
                <a:latin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</a:rPr>
              <a:t> Lilly</a:t>
            </a:r>
            <a:r>
              <a:rPr lang="ru-RU" sz="3200" dirty="0" smtClean="0">
                <a:latin typeface="Times New Roman" pitchFamily="18" charset="0"/>
              </a:rPr>
              <a:t> выполнялись неоднократно. 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</a:rPr>
              <a:t>   </a:t>
            </a:r>
            <a:r>
              <a:rPr lang="ru-RU" sz="3200" dirty="0" err="1" smtClean="0">
                <a:latin typeface="Times New Roman" pitchFamily="18" charset="0"/>
              </a:rPr>
              <a:t>Циклосерин</a:t>
            </a:r>
            <a:r>
              <a:rPr lang="ru-RU" sz="3200" dirty="0" smtClean="0">
                <a:latin typeface="Times New Roman" pitchFamily="18" charset="0"/>
              </a:rPr>
              <a:t>, произведенный  по технологии EL</a:t>
            </a:r>
            <a:r>
              <a:rPr lang="en-US" sz="3200" dirty="0" err="1" smtClean="0">
                <a:latin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</a:rPr>
              <a:t> Lilly</a:t>
            </a:r>
            <a:r>
              <a:rPr lang="ru-RU" sz="3200" dirty="0" smtClean="0">
                <a:latin typeface="Times New Roman" pitchFamily="18" charset="0"/>
              </a:rPr>
              <a:t>  на ЗАО «Биоком» потребовал от ВОЗ так называемую </a:t>
            </a:r>
            <a:r>
              <a:rPr lang="ru-RU" sz="3200" dirty="0" err="1" smtClean="0">
                <a:latin typeface="Times New Roman" pitchFamily="18" charset="0"/>
              </a:rPr>
              <a:t>преквалификацию</a:t>
            </a:r>
            <a:r>
              <a:rPr lang="ru-RU" sz="3200" dirty="0" smtClean="0">
                <a:latin typeface="Times New Roman" pitchFamily="18" charset="0"/>
              </a:rPr>
              <a:t> производства данного продукта.  </a:t>
            </a:r>
          </a:p>
          <a:p>
            <a:pPr algn="just">
              <a:buFont typeface="Arial" pitchFamily="34" charset="0"/>
              <a:buChar char="•"/>
            </a:pPr>
            <a:endParaRPr lang="ru-RU" sz="3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B4A6F-7C8A-4B07-A487-AC4E32542A0D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35845" name="Rectangle 5"/>
          <p:cNvSpPr>
            <a:spLocks noGrp="1"/>
          </p:cNvSpPr>
          <p:nvPr>
            <p:ph type="body" idx="1"/>
          </p:nvPr>
        </p:nvSpPr>
        <p:spPr>
          <a:xfrm>
            <a:off x="1142976" y="357166"/>
            <a:ext cx="7713664" cy="6000792"/>
          </a:xfrm>
          <a:noFill/>
          <a:ln/>
        </p:spPr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 этапах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преквалификации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процедуре создания Досье в формате ВОЗ позже расскажет  Начальник отдела обеспечения качества ОАО «Синтез» г. Курган -Пережогина Елена Анатольевна.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</a:rPr>
              <a:t>На ЗАО «Биоком» основным консультантом стала сама компания EL</a:t>
            </a:r>
            <a:r>
              <a:rPr lang="en-US" sz="2800" dirty="0" err="1" smtClean="0">
                <a:latin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</a:rPr>
              <a:t> Lilly</a:t>
            </a:r>
            <a:r>
              <a:rPr lang="ru-RU" sz="2800" dirty="0" smtClean="0">
                <a:latin typeface="Times New Roman" pitchFamily="18" charset="0"/>
              </a:rPr>
              <a:t>, которая имела многолетней опыт работы с ВОЗ по данной программе. 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 я коротко остановлюсь на том на каком этапе находиться сейчас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ЗАО «Биоком».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80000"/>
              </a:lnSpc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25470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Начало работы 2008г</a:t>
            </a:r>
            <a:endParaRPr lang="ru-RU" dirty="0"/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 </a:t>
            </a: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D33390-3E48-4C42-A9B8-4FA0EB0ADFB9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733246"/>
            <a:ext cx="764386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ru-RU" sz="2800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Работа по подготовке досье в формате ВОЗ    бала на ЗАО «Биоком» была начата в  ноябре 2008 г. 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тсутствие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гармонизированных требований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нашей стране с требованиями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Евросоюза связанных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контролем качества выпускаемой продукции и оформлением регистрационной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документации вызвали ряд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трудностей.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7224" y="0"/>
            <a:ext cx="8501122" cy="642918"/>
          </a:xfrm>
        </p:spPr>
        <p:txBody>
          <a:bodyPr>
            <a:noAutofit/>
          </a:bodyPr>
          <a:lstStyle/>
          <a:p>
            <a:pPr algn="ctr"/>
            <a:r>
              <a:rPr lang="ru-RU" sz="3600" u="sng" dirty="0" smtClean="0">
                <a:solidFill>
                  <a:schemeClr val="accent6">
                    <a:lumMod val="75000"/>
                  </a:schemeClr>
                </a:solidFill>
              </a:rPr>
              <a:t>Этапы прохождения </a:t>
            </a:r>
            <a:r>
              <a:rPr lang="ru-RU" sz="3600" u="sng" dirty="0" err="1" smtClean="0">
                <a:solidFill>
                  <a:schemeClr val="accent6">
                    <a:lumMod val="75000"/>
                  </a:schemeClr>
                </a:solidFill>
              </a:rPr>
              <a:t>преквалификации</a:t>
            </a:r>
            <a:r>
              <a:rPr lang="ru-RU" sz="3600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714356"/>
            <a:ext cx="8143932" cy="5857916"/>
          </a:xfrm>
        </p:spPr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мае 2009 г.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оказания технической помощи в подготовке досье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предприятие был организован визит представителей ВОЗ.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сентябре 2009 г. на ЗАО «Биоком» были изготовлены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серии продукта, в процессе производства которых была проведена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валидация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Ноябрь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2009 г. - после доработки документов  досье было направлено в ВОЗ.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Февраль 2010 г. – получен ответ от экспертов ВОЗ с рядом вопросов.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Апрель 2010 г. – в ВОЗ отправлена обновленная версия досье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159AA-7DB4-472E-995B-49417B1E364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142852"/>
            <a:ext cx="8215338" cy="714380"/>
          </a:xfrm>
        </p:spPr>
        <p:txBody>
          <a:bodyPr>
            <a:normAutofit fontScale="90000"/>
          </a:bodyPr>
          <a:lstStyle/>
          <a:p>
            <a:r>
              <a:rPr lang="ru-RU" sz="4000" u="sng" dirty="0" smtClean="0">
                <a:solidFill>
                  <a:schemeClr val="accent6">
                    <a:lumMod val="75000"/>
                  </a:schemeClr>
                </a:solidFill>
              </a:rPr>
              <a:t>Этапы прохождения </a:t>
            </a:r>
            <a:r>
              <a:rPr lang="ru-RU" sz="4000" u="sng" dirty="0" err="1" smtClean="0">
                <a:solidFill>
                  <a:schemeClr val="accent6">
                    <a:lumMod val="75000"/>
                  </a:schemeClr>
                </a:solidFill>
              </a:rPr>
              <a:t>преквалификаци</a:t>
            </a:r>
            <a:r>
              <a:rPr lang="ru-RU" sz="4400" u="sng" dirty="0" err="1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sz="4400" u="sng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dirty="0"/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>
          <a:xfrm>
            <a:off x="928662" y="928670"/>
            <a:ext cx="8005788" cy="5643602"/>
          </a:xfrm>
        </p:spPr>
        <p:txBody>
          <a:bodyPr/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ассмотрение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досье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Ноябрь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2010 г.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03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08 число - 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ЗАО «Биоком»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 аудит инспекторами ВОЗ.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ноября 2010 г.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ЗАО «Биоком» поступили замечания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инспекторов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декабре 2010 года -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был направлен план корректирующих мероприятий,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II кв. 2011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 - срок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выполнения основных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мероприятий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  - окончание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выполнения мероприятий.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D8DF2-C8BD-42DB-AB49-E346155307E4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6DF37-2534-47DF-BD96-50A9C0EDA66A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8215370" cy="79690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u="sng" dirty="0" smtClean="0">
                <a:solidFill>
                  <a:schemeClr val="accent6">
                    <a:lumMod val="75000"/>
                  </a:schemeClr>
                </a:solidFill>
              </a:rPr>
              <a:t>Начало работы </a:t>
            </a:r>
            <a:r>
              <a:rPr lang="ru-RU" sz="3600" u="sng" dirty="0" smtClean="0">
                <a:solidFill>
                  <a:schemeClr val="accent6">
                    <a:lumMod val="75000"/>
                  </a:schemeClr>
                </a:solidFill>
              </a:rPr>
              <a:t>на ОАО «Синтез» 2009г</a:t>
            </a:r>
            <a:endParaRPr lang="ru-RU" sz="3600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116013" y="1500174"/>
            <a:ext cx="7648575" cy="4352938"/>
          </a:xfrm>
        </p:spPr>
        <p:txBody>
          <a:bodyPr/>
          <a:lstStyle/>
          <a:p>
            <a:pPr algn="just"/>
            <a:r>
              <a:rPr lang="ru-RU" sz="2800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2009 году зам. ген. Директора по развитию ЗАО «ФАРМ-ЦЕНТР»  Петров Ю.Т   в рамках организации передачи технологии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Циклосерина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был приглашен на международный форум ВОЗ, который проходил в марте 2009 года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Рио-де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Жанейро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642918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solidFill>
                  <a:schemeClr val="accent6">
                    <a:lumMod val="75000"/>
                  </a:schemeClr>
                </a:solidFill>
              </a:rPr>
              <a:t>Основными организаторами форума были:</a:t>
            </a:r>
            <a:endParaRPr lang="ru-RU" sz="3200" dirty="0"/>
          </a:p>
        </p:txBody>
      </p:sp>
      <p:sp>
        <p:nvSpPr>
          <p:cNvPr id="18438" name="Rectangle 6"/>
          <p:cNvSpPr>
            <a:spLocks noGrp="1"/>
          </p:cNvSpPr>
          <p:nvPr>
            <p:ph idx="1"/>
          </p:nvPr>
        </p:nvSpPr>
        <p:spPr>
          <a:xfrm>
            <a:off x="1071538" y="928670"/>
            <a:ext cx="7862912" cy="5572164"/>
          </a:xfrm>
        </p:spPr>
        <p:txBody>
          <a:bodyPr/>
          <a:lstStyle/>
          <a:p>
            <a:pPr marL="692150" indent="-609600" algn="just"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GDF (</a:t>
            </a:r>
            <a:r>
              <a:rPr lang="en-US" dirty="0" err="1" smtClean="0">
                <a:latin typeface="Times New Roman" pitchFamily="18" charset="0"/>
              </a:rPr>
              <a:t>G</a:t>
            </a:r>
            <a:r>
              <a:rPr lang="ru-RU" dirty="0" err="1" smtClean="0">
                <a:latin typeface="Times New Roman" pitchFamily="18" charset="0"/>
              </a:rPr>
              <a:t>lobal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</a:t>
            </a:r>
            <a:r>
              <a:rPr lang="ru-RU" dirty="0" err="1" smtClean="0">
                <a:latin typeface="Times New Roman" pitchFamily="18" charset="0"/>
              </a:rPr>
              <a:t>rug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F</a:t>
            </a:r>
            <a:r>
              <a:rPr lang="ru-RU" dirty="0" err="1" smtClean="0">
                <a:latin typeface="Times New Roman" pitchFamily="18" charset="0"/>
              </a:rPr>
              <a:t>acility</a:t>
            </a:r>
            <a:r>
              <a:rPr lang="ru-RU" dirty="0" smtClean="0">
                <a:latin typeface="Times New Roman" pitchFamily="18" charset="0"/>
              </a:rPr>
              <a:t>) Международная организация по  закупке лекарственных средств от </a:t>
            </a:r>
            <a:r>
              <a:rPr lang="ru-RU" dirty="0" err="1" smtClean="0">
                <a:latin typeface="Times New Roman" pitchFamily="18" charset="0"/>
              </a:rPr>
              <a:t>ВОЗа</a:t>
            </a:r>
            <a:endParaRPr lang="ru-RU" dirty="0" smtClean="0">
              <a:latin typeface="Times New Roman" pitchFamily="18" charset="0"/>
            </a:endParaRPr>
          </a:p>
          <a:p>
            <a:pPr marL="692150" indent="-609600" algn="just">
              <a:lnSpc>
                <a:spcPct val="90000"/>
              </a:lnSpc>
            </a:pPr>
            <a:endParaRPr lang="ru-RU" dirty="0" smtClean="0">
              <a:latin typeface="Times New Roman" pitchFamily="18" charset="0"/>
            </a:endParaRPr>
          </a:p>
          <a:p>
            <a:pPr marL="692150" indent="-609600" algn="just">
              <a:lnSpc>
                <a:spcPct val="90000"/>
              </a:lnSpc>
            </a:pPr>
            <a:r>
              <a:rPr lang="ru-RU" dirty="0" smtClean="0">
                <a:latin typeface="Times New Roman" pitchFamily="18" charset="0"/>
              </a:rPr>
              <a:t>GREEN LIHGT  противотуберкулезное подразделение ВОЗ</a:t>
            </a:r>
            <a:r>
              <a:rPr lang="ru-RU" dirty="0" smtClean="0">
                <a:latin typeface="Times New Roman" pitchFamily="18" charset="0"/>
              </a:rPr>
              <a:t>.</a:t>
            </a:r>
          </a:p>
          <a:p>
            <a:pPr marL="692150" indent="-609600" algn="just">
              <a:lnSpc>
                <a:spcPct val="90000"/>
              </a:lnSpc>
              <a:buNone/>
            </a:pPr>
            <a:endParaRPr lang="en-US" dirty="0" smtClean="0">
              <a:latin typeface="Times New Roman" pitchFamily="18" charset="0"/>
            </a:endParaRPr>
          </a:p>
          <a:p>
            <a:pPr marL="692150" indent="-609600" algn="just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</a:rPr>
              <a:t>IDA</a:t>
            </a:r>
            <a:r>
              <a:rPr lang="ru-RU" dirty="0" smtClean="0">
                <a:latin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</a:rPr>
              <a:t>International Drug Agency</a:t>
            </a:r>
            <a:r>
              <a:rPr lang="ru-RU" dirty="0" smtClean="0">
                <a:latin typeface="Times New Roman" pitchFamily="18" charset="0"/>
              </a:rPr>
              <a:t>) Международное агентство по распределению  </a:t>
            </a:r>
            <a:r>
              <a:rPr lang="en-US" dirty="0" err="1" smtClean="0">
                <a:latin typeface="Times New Roman" pitchFamily="18" charset="0"/>
              </a:rPr>
              <a:t>лекарственных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средств</a:t>
            </a:r>
            <a:r>
              <a:rPr lang="en-US" dirty="0" smtClean="0">
                <a:latin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</a:endParaRPr>
          </a:p>
          <a:p>
            <a:pPr marL="692150" indent="-609600">
              <a:lnSpc>
                <a:spcPct val="90000"/>
              </a:lnSpc>
              <a:buNone/>
            </a:pPr>
            <a:endParaRPr lang="ru-RU" dirty="0" smtClean="0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69E92-9436-4942-8320-9484BAD01E97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756</TotalTime>
  <Words>817</Words>
  <Application>Microsoft Office PowerPoint</Application>
  <PresentationFormat>Экран (4:3)</PresentationFormat>
  <Paragraphs>81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  Об участии предприятий  ЗАО «ФАРМ-ЦЕНТР» в программе ВОЗ по преквалификации  предприятий производящих  препараты для лечения малярии, туберкулеза, СПИДа ___________ </vt:lpstr>
      <vt:lpstr>Слайд 2</vt:lpstr>
      <vt:lpstr>  Как мы попали в программу.</vt:lpstr>
      <vt:lpstr>Слайд 4</vt:lpstr>
      <vt:lpstr>Начало работы 2008г</vt:lpstr>
      <vt:lpstr>Этапы прохождения преквалификации </vt:lpstr>
      <vt:lpstr>Этапы прохождения преквалификации </vt:lpstr>
      <vt:lpstr>Начало работы на ОАО «Синтез» 2009г</vt:lpstr>
      <vt:lpstr>Основными организаторами форума были:</vt:lpstr>
      <vt:lpstr>Слайд 10</vt:lpstr>
      <vt:lpstr>Этапы прохождения преквалификации</vt:lpstr>
      <vt:lpstr>Этапы прохождения преквалификации</vt:lpstr>
      <vt:lpstr>Слайд 13</vt:lpstr>
      <vt:lpstr>Слайд 14</vt:lpstr>
    </vt:vector>
  </TitlesOfParts>
  <Company>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Об участии предприятий  ЗАО «ФАРМ-ЦЕНТР» в программе ВОЗ по преквалификации  предприятий производящих  препараты для лечения малярии, туберкулеза, СПИД ___________ </dc:title>
  <dc:creator>FC-03</dc:creator>
  <cp:lastModifiedBy>ш</cp:lastModifiedBy>
  <cp:revision>70</cp:revision>
  <dcterms:created xsi:type="dcterms:W3CDTF">2011-03-22T08:28:05Z</dcterms:created>
  <dcterms:modified xsi:type="dcterms:W3CDTF">2011-04-09T16:29:17Z</dcterms:modified>
</cp:coreProperties>
</file>